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notesMasterIdLst>
    <p:notesMasterId r:id="rId32"/>
  </p:notesMasterIdLst>
  <p:handoutMasterIdLst>
    <p:handoutMasterId r:id="rId33"/>
  </p:handoutMasterIdLst>
  <p:sldIdLst>
    <p:sldId id="256" r:id="rId2"/>
    <p:sldId id="320" r:id="rId3"/>
    <p:sldId id="312" r:id="rId4"/>
    <p:sldId id="315" r:id="rId5"/>
    <p:sldId id="318" r:id="rId6"/>
    <p:sldId id="317" r:id="rId7"/>
    <p:sldId id="316" r:id="rId8"/>
    <p:sldId id="319" r:id="rId9"/>
    <p:sldId id="321" r:id="rId10"/>
    <p:sldId id="311" r:id="rId11"/>
    <p:sldId id="303" r:id="rId12"/>
    <p:sldId id="328" r:id="rId13"/>
    <p:sldId id="322" r:id="rId14"/>
    <p:sldId id="323" r:id="rId15"/>
    <p:sldId id="324" r:id="rId16"/>
    <p:sldId id="325" r:id="rId17"/>
    <p:sldId id="327" r:id="rId18"/>
    <p:sldId id="329" r:id="rId19"/>
    <p:sldId id="331" r:id="rId20"/>
    <p:sldId id="326" r:id="rId21"/>
    <p:sldId id="332" r:id="rId22"/>
    <p:sldId id="333" r:id="rId23"/>
    <p:sldId id="338" r:id="rId24"/>
    <p:sldId id="334" r:id="rId25"/>
    <p:sldId id="339" r:id="rId26"/>
    <p:sldId id="335" r:id="rId27"/>
    <p:sldId id="340" r:id="rId28"/>
    <p:sldId id="336" r:id="rId29"/>
    <p:sldId id="337" r:id="rId30"/>
    <p:sldId id="302" r:id="rId31"/>
  </p:sldIdLst>
  <p:sldSz cx="9144000" cy="6858000" type="screen4x3"/>
  <p:notesSz cx="6858000" cy="9144000"/>
  <p:defaultTextStyle>
    <a:defPPr>
      <a:defRPr lang="cs-C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0A1B5D5-9B99-4C35-A422-299274C87663}" styleName="Střední styl 1 – zvýraznění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D7AC3CCA-C797-4891-BE02-D94E43425B78}" styleName="Styl Středně sytá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68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88427E5-BAAA-462D-A48E-57733773B90A}" type="datetimeFigureOut">
              <a:rPr lang="cs-CZ" smtClean="0"/>
              <a:pPr/>
              <a:t>28.9.2016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061023D-51E6-4EAD-BD9B-6EB2F6D72E64}" type="slidenum">
              <a:rPr lang="cs-CZ" smtClean="0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D1CE395A-ECCD-4D91-8E71-DC0C5EFD00C0}" type="datetimeFigureOut">
              <a:rPr lang="cs-CZ"/>
              <a:pPr>
                <a:defRPr/>
              </a:pPr>
              <a:t>28.9.2016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cs-CZ" noProof="0" smtClean="0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noProof="0" smtClean="0"/>
              <a:t>Klepnutím lze upravit styly předlohy textu.</a:t>
            </a:r>
          </a:p>
          <a:p>
            <a:pPr lvl="1"/>
            <a:r>
              <a:rPr lang="cs-CZ" noProof="0" smtClean="0"/>
              <a:t>Druhá úroveň</a:t>
            </a:r>
          </a:p>
          <a:p>
            <a:pPr lvl="2"/>
            <a:r>
              <a:rPr lang="cs-CZ" noProof="0" smtClean="0"/>
              <a:t>Třetí úroveň</a:t>
            </a:r>
          </a:p>
          <a:p>
            <a:pPr lvl="3"/>
            <a:r>
              <a:rPr lang="cs-CZ" noProof="0" smtClean="0"/>
              <a:t>Čtvrtá úroveň</a:t>
            </a:r>
          </a:p>
          <a:p>
            <a:pPr lvl="4"/>
            <a:r>
              <a:rPr lang="cs-CZ" noProof="0" smtClean="0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E451A8EF-37D9-4C71-A690-D3B35721FA90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451A8EF-37D9-4C71-A690-D3B35721FA90}" type="slidenum">
              <a:rPr lang="cs-CZ" smtClean="0"/>
              <a:pPr>
                <a:defRPr/>
              </a:pPr>
              <a:t>3</a:t>
            </a:fld>
            <a:endParaRPr lang="cs-CZ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451A8EF-37D9-4C71-A690-D3B35721FA90}" type="slidenum">
              <a:rPr lang="cs-CZ" smtClean="0"/>
              <a:pPr>
                <a:defRPr/>
              </a:pPr>
              <a:t>14</a:t>
            </a:fld>
            <a:endParaRPr lang="cs-CZ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451A8EF-37D9-4C71-A690-D3B35721FA90}" type="slidenum">
              <a:rPr lang="cs-CZ" smtClean="0"/>
              <a:pPr>
                <a:defRPr/>
              </a:pPr>
              <a:t>15</a:t>
            </a:fld>
            <a:endParaRPr lang="cs-CZ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451A8EF-37D9-4C71-A690-D3B35721FA90}" type="slidenum">
              <a:rPr lang="cs-CZ" smtClean="0"/>
              <a:pPr>
                <a:defRPr/>
              </a:pPr>
              <a:t>16</a:t>
            </a:fld>
            <a:endParaRPr lang="cs-CZ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451A8EF-37D9-4C71-A690-D3B35721FA90}" type="slidenum">
              <a:rPr lang="cs-CZ" smtClean="0"/>
              <a:pPr>
                <a:defRPr/>
              </a:pPr>
              <a:t>17</a:t>
            </a:fld>
            <a:endParaRPr lang="cs-CZ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451A8EF-37D9-4C71-A690-D3B35721FA90}" type="slidenum">
              <a:rPr lang="cs-CZ" smtClean="0"/>
              <a:pPr>
                <a:defRPr/>
              </a:pPr>
              <a:t>19</a:t>
            </a:fld>
            <a:endParaRPr lang="cs-CZ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451A8EF-37D9-4C71-A690-D3B35721FA90}" type="slidenum">
              <a:rPr lang="cs-CZ" smtClean="0"/>
              <a:pPr>
                <a:defRPr/>
              </a:pPr>
              <a:t>20</a:t>
            </a:fld>
            <a:endParaRPr lang="cs-CZ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451A8EF-37D9-4C71-A690-D3B35721FA90}" type="slidenum">
              <a:rPr lang="cs-CZ" smtClean="0"/>
              <a:pPr>
                <a:defRPr/>
              </a:pPr>
              <a:t>22</a:t>
            </a:fld>
            <a:endParaRPr lang="cs-CZ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451A8EF-37D9-4C71-A690-D3B35721FA90}" type="slidenum">
              <a:rPr lang="cs-CZ" smtClean="0"/>
              <a:pPr>
                <a:defRPr/>
              </a:pPr>
              <a:t>23</a:t>
            </a:fld>
            <a:endParaRPr lang="cs-CZ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451A8EF-37D9-4C71-A690-D3B35721FA90}" type="slidenum">
              <a:rPr lang="cs-CZ" smtClean="0"/>
              <a:pPr>
                <a:defRPr/>
              </a:pPr>
              <a:t>24</a:t>
            </a:fld>
            <a:endParaRPr lang="cs-CZ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451A8EF-37D9-4C71-A690-D3B35721FA90}" type="slidenum">
              <a:rPr lang="cs-CZ" smtClean="0"/>
              <a:pPr>
                <a:defRPr/>
              </a:pPr>
              <a:t>25</a:t>
            </a:fld>
            <a:endParaRPr lang="cs-CZ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451A8EF-37D9-4C71-A690-D3B35721FA90}" type="slidenum">
              <a:rPr lang="cs-CZ" smtClean="0"/>
              <a:pPr>
                <a:defRPr/>
              </a:pPr>
              <a:t>4</a:t>
            </a:fld>
            <a:endParaRPr lang="cs-CZ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451A8EF-37D9-4C71-A690-D3B35721FA90}" type="slidenum">
              <a:rPr lang="cs-CZ" smtClean="0"/>
              <a:pPr>
                <a:defRPr/>
              </a:pPr>
              <a:t>26</a:t>
            </a:fld>
            <a:endParaRPr lang="cs-CZ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451A8EF-37D9-4C71-A690-D3B35721FA90}" type="slidenum">
              <a:rPr lang="cs-CZ" smtClean="0"/>
              <a:pPr>
                <a:defRPr/>
              </a:pPr>
              <a:t>27</a:t>
            </a:fld>
            <a:endParaRPr lang="cs-CZ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451A8EF-37D9-4C71-A690-D3B35721FA90}" type="slidenum">
              <a:rPr lang="cs-CZ" smtClean="0"/>
              <a:pPr>
                <a:defRPr/>
              </a:pPr>
              <a:t>28</a:t>
            </a:fld>
            <a:endParaRPr lang="cs-CZ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451A8EF-37D9-4C71-A690-D3B35721FA90}" type="slidenum">
              <a:rPr lang="cs-CZ" smtClean="0"/>
              <a:pPr>
                <a:defRPr/>
              </a:pPr>
              <a:t>29</a:t>
            </a:fld>
            <a:endParaRPr lang="cs-CZ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451A8EF-37D9-4C71-A690-D3B35721FA90}" type="slidenum">
              <a:rPr lang="cs-CZ" smtClean="0"/>
              <a:pPr>
                <a:defRPr/>
              </a:pPr>
              <a:t>5</a:t>
            </a:fld>
            <a:endParaRPr lang="cs-CZ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451A8EF-37D9-4C71-A690-D3B35721FA90}" type="slidenum">
              <a:rPr lang="cs-CZ" smtClean="0"/>
              <a:pPr>
                <a:defRPr/>
              </a:pPr>
              <a:t>6</a:t>
            </a:fld>
            <a:endParaRPr lang="cs-CZ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451A8EF-37D9-4C71-A690-D3B35721FA90}" type="slidenum">
              <a:rPr lang="cs-CZ" smtClean="0"/>
              <a:pPr>
                <a:defRPr/>
              </a:pPr>
              <a:t>7</a:t>
            </a:fld>
            <a:endParaRPr lang="cs-CZ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451A8EF-37D9-4C71-A690-D3B35721FA90}" type="slidenum">
              <a:rPr lang="cs-CZ" smtClean="0"/>
              <a:pPr>
                <a:defRPr/>
              </a:pPr>
              <a:t>8</a:t>
            </a:fld>
            <a:endParaRPr lang="cs-CZ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451A8EF-37D9-4C71-A690-D3B35721FA90}" type="slidenum">
              <a:rPr lang="cs-CZ" smtClean="0"/>
              <a:pPr>
                <a:defRPr/>
              </a:pPr>
              <a:t>10</a:t>
            </a:fld>
            <a:endParaRPr lang="cs-CZ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451A8EF-37D9-4C71-A690-D3B35721FA90}" type="slidenum">
              <a:rPr lang="cs-CZ" smtClean="0"/>
              <a:pPr>
                <a:defRPr/>
              </a:pPr>
              <a:t>11</a:t>
            </a:fld>
            <a:endParaRPr lang="cs-CZ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451A8EF-37D9-4C71-A690-D3B35721FA90}" type="slidenum">
              <a:rPr lang="cs-CZ" smtClean="0"/>
              <a:pPr>
                <a:defRPr/>
              </a:pPr>
              <a:t>13</a:t>
            </a:fld>
            <a:endParaRPr lang="cs-CZ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204A47-E500-40DF-97B6-CEFCAC23E7B4}" type="datetimeFigureOut">
              <a:rPr lang="cs-CZ"/>
              <a:pPr>
                <a:defRPr/>
              </a:pPr>
              <a:t>28.9.2016</a:t>
            </a:fld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6208F8-A454-4E2D-8BD0-4759C8A1EAC3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  <p:transition spd="slow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92B9F2-7245-4D3C-A908-2D8AABD1C738}" type="datetimeFigureOut">
              <a:rPr lang="cs-CZ"/>
              <a:pPr>
                <a:defRPr/>
              </a:pPr>
              <a:t>28.9.2016</a:t>
            </a:fld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C1F553-1180-4642-ABE5-96575E40E8FB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  <p:transition spd="slow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7B0B95-2DCA-41B0-BA04-33A04B469CEB}" type="datetimeFigureOut">
              <a:rPr lang="cs-CZ"/>
              <a:pPr>
                <a:defRPr/>
              </a:pPr>
              <a:t>28.9.2016</a:t>
            </a:fld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89F32B-9DA9-408C-880F-2E969AF3EDC6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  <p:transition spd="slow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47509E-1F6B-46CC-9F17-68C65F42376C}" type="datetimeFigureOut">
              <a:rPr lang="cs-CZ"/>
              <a:pPr>
                <a:defRPr/>
              </a:pPr>
              <a:t>28.9.2016</a:t>
            </a:fld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6FF7BB-9AF7-4420-A6B2-4DF54AEB35E2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  <p:transition spd="slow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9CD78C-4082-4A0D-95EC-8592443CAE13}" type="datetimeFigureOut">
              <a:rPr lang="cs-CZ"/>
              <a:pPr>
                <a:defRPr/>
              </a:pPr>
              <a:t>28.9.2016</a:t>
            </a:fld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D7F23E-7FF5-4BE7-8E20-A31C92149101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  <p:transition spd="slow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94D122-5C80-4AAC-9301-7C7F046B7F46}" type="datetimeFigureOut">
              <a:rPr lang="cs-CZ"/>
              <a:pPr>
                <a:defRPr/>
              </a:pPr>
              <a:t>28.9.2016</a:t>
            </a:fld>
            <a:endParaRPr 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20E776-7E67-4A63-A2DD-71329F784B69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  <p:transition spd="slow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1CCDF3-978F-44B8-8CA8-AC2A51310080}" type="datetimeFigureOut">
              <a:rPr lang="cs-CZ"/>
              <a:pPr>
                <a:defRPr/>
              </a:pPr>
              <a:t>28.9.2016</a:t>
            </a:fld>
            <a:endParaRPr lang="cs-CZ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F14517-69CF-4BB9-89B0-49F1832D98CD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  <p:transition spd="slow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CDD444-3F0B-438A-8D81-67881DFC6CA6}" type="datetimeFigureOut">
              <a:rPr lang="cs-CZ"/>
              <a:pPr>
                <a:defRPr/>
              </a:pPr>
              <a:t>28.9.2016</a:t>
            </a:fld>
            <a:endParaRPr lang="cs-CZ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9FD84D-50EA-48C9-BF60-C7AC7336880E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  <p:transition spd="slow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1D01DC-3C75-451B-8B02-82F6998BF2BB}" type="datetimeFigureOut">
              <a:rPr lang="cs-CZ"/>
              <a:pPr>
                <a:defRPr/>
              </a:pPr>
              <a:t>28.9.2016</a:t>
            </a:fld>
            <a:endParaRPr lang="cs-CZ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DB373F-8B54-4484-B5F5-80E9F1C9D03A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  <p:transition spd="slow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4073A2-4344-4B2B-BD5F-E53AC42CB3D8}" type="datetimeFigureOut">
              <a:rPr lang="cs-CZ"/>
              <a:pPr>
                <a:defRPr/>
              </a:pPr>
              <a:t>28.9.2016</a:t>
            </a:fld>
            <a:endParaRPr 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4E02C0-B3A0-40F1-B8E3-0C5A104F4326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  <p:transition spd="slow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cs-CZ" noProof="0" smtClean="0"/>
              <a:t>Kliknutím na ikonu přidáte obrázek.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240C9A-BA5E-4D32-A9D4-38DE8CA262B9}" type="datetimeFigureOut">
              <a:rPr lang="cs-CZ"/>
              <a:pPr>
                <a:defRPr/>
              </a:pPr>
              <a:t>28.9.2016</a:t>
            </a:fld>
            <a:endParaRPr 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30AD75-1DA5-4BFF-972F-EC8CF0ADC3EB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  <p:transition spd="slow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Klepnutím lze upravit styl předlohy nadpisů.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Klepnutím lze upravit styly předlohy textu.</a:t>
            </a:r>
          </a:p>
          <a:p>
            <a:pPr lvl="1"/>
            <a:r>
              <a:rPr lang="en-US" smtClean="0"/>
              <a:t>Druhá úroveň</a:t>
            </a:r>
          </a:p>
          <a:p>
            <a:pPr lvl="2"/>
            <a:r>
              <a:rPr lang="en-US" smtClean="0"/>
              <a:t>Třetí úroveň</a:t>
            </a:r>
          </a:p>
          <a:p>
            <a:pPr lvl="3"/>
            <a:r>
              <a:rPr lang="en-US" smtClean="0"/>
              <a:t>Čtvrtá úroveň</a:t>
            </a:r>
          </a:p>
          <a:p>
            <a:pPr lvl="4"/>
            <a:r>
              <a:rPr lang="en-US" smtClean="0"/>
              <a:t>Pátá úroveň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fontAlgn="auto">
              <a:spcBef>
                <a:spcPts val="0"/>
              </a:spcBef>
              <a:spcAft>
                <a:spcPts val="0"/>
              </a:spcAft>
              <a:defRPr sz="1400">
                <a:latin typeface="Arial CE" charset="-18"/>
                <a:cs typeface="+mn-cs"/>
              </a:defRPr>
            </a:lvl1pPr>
          </a:lstStyle>
          <a:p>
            <a:pPr>
              <a:defRPr/>
            </a:pPr>
            <a:fld id="{A650C543-141F-48A3-89AC-96BB29353CC4}" type="datetimeFigureOut">
              <a:rPr lang="cs-CZ"/>
              <a:pPr>
                <a:defRPr/>
              </a:pPr>
              <a:t>28.9.2016</a:t>
            </a:fld>
            <a:endParaRPr lang="cs-CZ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1400">
                <a:latin typeface="Arial CE" charset="-18"/>
                <a:cs typeface="+mn-cs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algn="r" fontAlgn="auto">
              <a:spcBef>
                <a:spcPts val="0"/>
              </a:spcBef>
              <a:spcAft>
                <a:spcPts val="0"/>
              </a:spcAft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fld id="{75B04F13-D521-4C73-8E31-718C85EB1D17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ransition spd="slow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obeskydi.cz/" TargetMode="External"/><Relationship Id="rId2" Type="http://schemas.openxmlformats.org/officeDocument/2006/relationships/hyperlink" Target="mailto:novakova@pobeskydi.cz" TargetMode="Externa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cs-CZ" dirty="0" smtClean="0"/>
              <a:t>Podpora sociální práce</a:t>
            </a:r>
            <a:br>
              <a:rPr lang="cs-CZ" dirty="0" smtClean="0"/>
            </a:br>
            <a:r>
              <a:rPr lang="cs-CZ" dirty="0" smtClean="0"/>
              <a:t>a služeb v Pobeskydí</a:t>
            </a:r>
          </a:p>
        </p:txBody>
      </p:sp>
      <p:sp>
        <p:nvSpPr>
          <p:cNvPr id="9" name="Podnadpis 2"/>
          <p:cNvSpPr txBox="1">
            <a:spLocks/>
          </p:cNvSpPr>
          <p:nvPr/>
        </p:nvSpPr>
        <p:spPr bwMode="auto">
          <a:xfrm>
            <a:off x="1524000" y="4038600"/>
            <a:ext cx="6400800" cy="766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/>
          <a:lstStyle>
            <a:lvl1pPr marL="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800">
                <a:solidFill>
                  <a:schemeClr val="tx1"/>
                </a:solidFill>
                <a:latin typeface="+mn-lt"/>
              </a:defRPr>
            </a:lvl2pPr>
            <a:lvl3pPr marL="9144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400">
                <a:solidFill>
                  <a:schemeClr val="tx1"/>
                </a:solidFill>
                <a:latin typeface="+mn-lt"/>
              </a:defRPr>
            </a:lvl3pPr>
            <a:lvl4pPr marL="13716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4pPr>
            <a:lvl5pPr marL="18288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5pPr>
            <a:lvl6pPr marL="22860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6pPr>
            <a:lvl7pPr marL="27432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7pPr>
            <a:lvl8pPr marL="32004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8pPr>
            <a:lvl9pPr marL="36576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defRPr/>
            </a:pPr>
            <a:r>
              <a:rPr lang="cs-CZ" kern="0" dirty="0" smtClean="0"/>
              <a:t>Třanovice, 29. 9. 2016</a:t>
            </a:r>
            <a:endParaRPr lang="cs-CZ" kern="0" dirty="0"/>
          </a:p>
        </p:txBody>
      </p:sp>
      <p:pic>
        <p:nvPicPr>
          <p:cNvPr id="1026" name="Picture 2" descr="D:\Dokumenty - Nováková\Loga IROP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4" y="5229200"/>
            <a:ext cx="8950597" cy="1497103"/>
          </a:xfrm>
          <a:prstGeom prst="rect">
            <a:avLst/>
          </a:prstGeom>
          <a:noFill/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Nadpis 5"/>
          <p:cNvSpPr>
            <a:spLocks noGrp="1"/>
          </p:cNvSpPr>
          <p:nvPr>
            <p:ph type="title"/>
          </p:nvPr>
        </p:nvSpPr>
        <p:spPr>
          <a:xfrm>
            <a:off x="468313" y="1557338"/>
            <a:ext cx="8229600" cy="1143000"/>
          </a:xfrm>
        </p:spPr>
        <p:txBody>
          <a:bodyPr/>
          <a:lstStyle/>
          <a:p>
            <a:pPr eaLnBrk="1" hangingPunct="1"/>
            <a:r>
              <a:rPr lang="cs-CZ" sz="3600" dirty="0" smtClean="0"/>
              <a:t>Rámcové ukotvení podpory přes MAS</a:t>
            </a:r>
          </a:p>
        </p:txBody>
      </p:sp>
      <p:sp>
        <p:nvSpPr>
          <p:cNvPr id="5123" name="Zástupný symbol pro obsah 6"/>
          <p:cNvSpPr>
            <a:spLocks noGrp="1"/>
          </p:cNvSpPr>
          <p:nvPr>
            <p:ph idx="1"/>
          </p:nvPr>
        </p:nvSpPr>
        <p:spPr>
          <a:xfrm>
            <a:off x="457200" y="2781300"/>
            <a:ext cx="8686800" cy="3344863"/>
          </a:xfrm>
        </p:spPr>
        <p:txBody>
          <a:bodyPr/>
          <a:lstStyle/>
          <a:p>
            <a:pPr lvl="1" eaLnBrk="1" hangingPunct="1"/>
            <a:r>
              <a:rPr lang="cs-CZ" dirty="0" smtClean="0"/>
              <a:t>Programový rámec OP Zaměstnanost – neinvestiční projekty</a:t>
            </a:r>
          </a:p>
          <a:p>
            <a:pPr lvl="2" eaLnBrk="1" hangingPunct="1"/>
            <a:r>
              <a:rPr lang="cs-CZ" dirty="0" smtClean="0"/>
              <a:t>Opatření Prevence a řešení sociálního vyloučení ( 11 mil. Kč)</a:t>
            </a:r>
          </a:p>
          <a:p>
            <a:pPr lvl="2" eaLnBrk="1" hangingPunct="1"/>
            <a:r>
              <a:rPr lang="cs-CZ" dirty="0" smtClean="0"/>
              <a:t>Projekty za 0,4 mil. Kč až cca 2 mil. Kč</a:t>
            </a:r>
          </a:p>
          <a:p>
            <a:pPr lvl="1" eaLnBrk="1" hangingPunct="1"/>
            <a:r>
              <a:rPr lang="cs-CZ" dirty="0" smtClean="0"/>
              <a:t>Programový rámec IROP – investiční projekty</a:t>
            </a:r>
          </a:p>
          <a:p>
            <a:pPr lvl="2" eaLnBrk="1" hangingPunct="1"/>
            <a:r>
              <a:rPr lang="cs-CZ" dirty="0" smtClean="0"/>
              <a:t>Opatření Infrastruktura sociálních služeb a začleňování (10 mil. Kč)</a:t>
            </a:r>
          </a:p>
          <a:p>
            <a:pPr lvl="2" eaLnBrk="1" hangingPunct="1"/>
            <a:r>
              <a:rPr lang="cs-CZ" dirty="0" smtClean="0"/>
              <a:t>Projekty 0,? mil. Kč do cca 3 (6) mil. Kč (odhad)</a:t>
            </a:r>
          </a:p>
          <a:p>
            <a:pPr eaLnBrk="1" hangingPunct="1"/>
            <a:endParaRPr lang="cs-CZ" dirty="0" smtClean="0"/>
          </a:p>
          <a:p>
            <a:pPr eaLnBrk="1" hangingPunct="1">
              <a:buNone/>
            </a:pPr>
            <a:endParaRPr lang="cs-CZ" dirty="0" smtClean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Nadpis 5"/>
          <p:cNvSpPr>
            <a:spLocks noGrp="1"/>
          </p:cNvSpPr>
          <p:nvPr>
            <p:ph type="title"/>
          </p:nvPr>
        </p:nvSpPr>
        <p:spPr>
          <a:xfrm>
            <a:off x="468313" y="1557338"/>
            <a:ext cx="8229600" cy="1143000"/>
          </a:xfrm>
        </p:spPr>
        <p:txBody>
          <a:bodyPr/>
          <a:lstStyle/>
          <a:p>
            <a:pPr eaLnBrk="1" hangingPunct="1"/>
            <a:r>
              <a:rPr lang="cs-CZ" sz="3600" dirty="0" smtClean="0"/>
              <a:t>Problémy sociální oblasti</a:t>
            </a:r>
          </a:p>
        </p:txBody>
      </p:sp>
      <p:sp>
        <p:nvSpPr>
          <p:cNvPr id="5123" name="Zástupný symbol pro obsah 6"/>
          <p:cNvSpPr>
            <a:spLocks noGrp="1"/>
          </p:cNvSpPr>
          <p:nvPr>
            <p:ph idx="1"/>
          </p:nvPr>
        </p:nvSpPr>
        <p:spPr>
          <a:xfrm>
            <a:off x="457200" y="2781300"/>
            <a:ext cx="8229600" cy="3344863"/>
          </a:xfrm>
        </p:spPr>
        <p:txBody>
          <a:bodyPr/>
          <a:lstStyle/>
          <a:p>
            <a:pPr eaLnBrk="1" hangingPunct="1"/>
            <a:r>
              <a:rPr lang="cs-CZ" dirty="0" smtClean="0"/>
              <a:t>Nízká dostupnost a efektivita sociálního poradenství, práce, preventivních programů a sociálních služeb</a:t>
            </a:r>
          </a:p>
          <a:p>
            <a:pPr eaLnBrk="1" hangingPunct="1"/>
            <a:r>
              <a:rPr lang="cs-CZ" dirty="0" smtClean="0"/>
              <a:t>Chybějící záchytná síť pro osoby v tíživé životní situaci a osoby ohrožené sociálním vyloučením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2400" dirty="0" smtClean="0"/>
              <a:t>měkké projekty (OPZ)</a:t>
            </a:r>
            <a:endParaRPr lang="cs-CZ" sz="2400" dirty="0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 smtClean="0"/>
              <a:t>Podpoříme</a:t>
            </a:r>
            <a:endParaRPr lang="cs-CZ" dirty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Nadpis 5"/>
          <p:cNvSpPr>
            <a:spLocks noGrp="1"/>
          </p:cNvSpPr>
          <p:nvPr>
            <p:ph type="title"/>
          </p:nvPr>
        </p:nvSpPr>
        <p:spPr>
          <a:xfrm>
            <a:off x="468313" y="1557338"/>
            <a:ext cx="8229600" cy="1143000"/>
          </a:xfrm>
        </p:spPr>
        <p:txBody>
          <a:bodyPr/>
          <a:lstStyle/>
          <a:p>
            <a:pPr eaLnBrk="1" hangingPunct="1"/>
            <a:r>
              <a:rPr lang="cs-CZ" sz="3600" dirty="0" smtClean="0"/>
              <a:t>Témata neinvestičních projektů</a:t>
            </a:r>
          </a:p>
        </p:txBody>
      </p:sp>
      <p:sp>
        <p:nvSpPr>
          <p:cNvPr id="5123" name="Zástupný symbol pro obsah 6"/>
          <p:cNvSpPr>
            <a:spLocks noGrp="1"/>
          </p:cNvSpPr>
          <p:nvPr>
            <p:ph idx="1"/>
          </p:nvPr>
        </p:nvSpPr>
        <p:spPr>
          <a:xfrm>
            <a:off x="457200" y="2781300"/>
            <a:ext cx="8229600" cy="3744044"/>
          </a:xfrm>
        </p:spPr>
        <p:txBody>
          <a:bodyPr/>
          <a:lstStyle/>
          <a:p>
            <a:pPr eaLnBrk="1" hangingPunct="1"/>
            <a:r>
              <a:rPr lang="cs-CZ" sz="2800" b="1" dirty="0" smtClean="0"/>
              <a:t>Sociální služby </a:t>
            </a:r>
            <a:r>
              <a:rPr lang="cs-CZ" sz="2800" dirty="0" smtClean="0"/>
              <a:t>(prevence - vybrané)</a:t>
            </a:r>
          </a:p>
          <a:p>
            <a:pPr lvl="1" eaLnBrk="1" hangingPunct="1"/>
            <a:r>
              <a:rPr lang="cs-CZ" sz="2400" dirty="0" smtClean="0"/>
              <a:t>Odborné sociální poradenství</a:t>
            </a:r>
          </a:p>
          <a:p>
            <a:pPr lvl="1" eaLnBrk="1" hangingPunct="1"/>
            <a:r>
              <a:rPr lang="cs-CZ" sz="2400" dirty="0" smtClean="0"/>
              <a:t>Terénní programy</a:t>
            </a:r>
          </a:p>
          <a:p>
            <a:pPr lvl="1" eaLnBrk="1" hangingPunct="1"/>
            <a:r>
              <a:rPr lang="cs-CZ" sz="2400" dirty="0" smtClean="0"/>
              <a:t>Sociálně aktivizační služby pro rodiny s dětmi</a:t>
            </a:r>
          </a:p>
          <a:p>
            <a:pPr lvl="1" eaLnBrk="1" hangingPunct="1"/>
            <a:r>
              <a:rPr lang="cs-CZ" sz="2400" dirty="0" smtClean="0"/>
              <a:t>Krizová pomoc</a:t>
            </a:r>
          </a:p>
          <a:p>
            <a:pPr lvl="1" eaLnBrk="1" hangingPunct="1"/>
            <a:r>
              <a:rPr lang="cs-CZ" sz="2400" dirty="0" err="1" smtClean="0"/>
              <a:t>Nízkoprahová</a:t>
            </a:r>
            <a:r>
              <a:rPr lang="cs-CZ" sz="2400" dirty="0" smtClean="0"/>
              <a:t> zařízení pro děti a mládež 15-26</a:t>
            </a:r>
          </a:p>
          <a:p>
            <a:pPr lvl="1" eaLnBrk="1" hangingPunct="1"/>
            <a:r>
              <a:rPr lang="cs-CZ" sz="2400" dirty="0" smtClean="0"/>
              <a:t>Sociální rehabilitace (terénní a ambulantní)</a:t>
            </a:r>
          </a:p>
          <a:p>
            <a:pPr lvl="1" eaLnBrk="1" hangingPunct="1"/>
            <a:r>
              <a:rPr lang="cs-CZ" sz="2400" dirty="0" smtClean="0"/>
              <a:t>Odlehčovací služby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Nadpis 5"/>
          <p:cNvSpPr>
            <a:spLocks noGrp="1"/>
          </p:cNvSpPr>
          <p:nvPr>
            <p:ph type="title"/>
          </p:nvPr>
        </p:nvSpPr>
        <p:spPr>
          <a:xfrm>
            <a:off x="468313" y="1557338"/>
            <a:ext cx="8229600" cy="1143000"/>
          </a:xfrm>
        </p:spPr>
        <p:txBody>
          <a:bodyPr/>
          <a:lstStyle/>
          <a:p>
            <a:pPr eaLnBrk="1" hangingPunct="1"/>
            <a:r>
              <a:rPr lang="cs-CZ" sz="3600" dirty="0" smtClean="0"/>
              <a:t>Témata neinvestičních projektů</a:t>
            </a:r>
          </a:p>
        </p:txBody>
      </p:sp>
      <p:sp>
        <p:nvSpPr>
          <p:cNvPr id="5123" name="Zástupný symbol pro obsah 6"/>
          <p:cNvSpPr>
            <a:spLocks noGrp="1"/>
          </p:cNvSpPr>
          <p:nvPr>
            <p:ph idx="1"/>
          </p:nvPr>
        </p:nvSpPr>
        <p:spPr>
          <a:xfrm>
            <a:off x="457200" y="2781300"/>
            <a:ext cx="8229600" cy="3744044"/>
          </a:xfrm>
        </p:spPr>
        <p:txBody>
          <a:bodyPr/>
          <a:lstStyle/>
          <a:p>
            <a:pPr eaLnBrk="1" hangingPunct="1"/>
            <a:r>
              <a:rPr lang="cs-CZ" sz="2800" dirty="0" smtClean="0"/>
              <a:t>Programy prevence a řešení problémů především v sociálně vyloučených lokalitách (např. prevence kriminality, preventivní programy, sociálně-terapeutické pobyty)</a:t>
            </a:r>
          </a:p>
          <a:p>
            <a:pPr eaLnBrk="1" hangingPunct="1"/>
            <a:r>
              <a:rPr lang="cs-CZ" sz="2800" dirty="0" smtClean="0"/>
              <a:t>Aktivity směřující k podpoře mladým lidem ze sociálně znevýhodněného prostředí</a:t>
            </a:r>
          </a:p>
          <a:p>
            <a:pPr eaLnBrk="1" hangingPunct="1"/>
            <a:r>
              <a:rPr lang="cs-CZ" sz="2800" dirty="0" smtClean="0"/>
              <a:t>Motivační programy přispívající k sociálnímu začlenění nebo k prevenci sociálního vyloučení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Nadpis 5"/>
          <p:cNvSpPr>
            <a:spLocks noGrp="1"/>
          </p:cNvSpPr>
          <p:nvPr>
            <p:ph type="title"/>
          </p:nvPr>
        </p:nvSpPr>
        <p:spPr>
          <a:xfrm>
            <a:off x="468313" y="1557338"/>
            <a:ext cx="8229600" cy="1143000"/>
          </a:xfrm>
        </p:spPr>
        <p:txBody>
          <a:bodyPr/>
          <a:lstStyle/>
          <a:p>
            <a:pPr eaLnBrk="1" hangingPunct="1"/>
            <a:r>
              <a:rPr lang="cs-CZ" sz="3600" dirty="0" smtClean="0"/>
              <a:t>Témata neinvestičních projektů</a:t>
            </a:r>
          </a:p>
        </p:txBody>
      </p:sp>
      <p:sp>
        <p:nvSpPr>
          <p:cNvPr id="5123" name="Zástupný symbol pro obsah 6"/>
          <p:cNvSpPr>
            <a:spLocks noGrp="1"/>
          </p:cNvSpPr>
          <p:nvPr>
            <p:ph idx="1"/>
          </p:nvPr>
        </p:nvSpPr>
        <p:spPr>
          <a:xfrm>
            <a:off x="457200" y="2781300"/>
            <a:ext cx="8229600" cy="3744044"/>
          </a:xfrm>
        </p:spPr>
        <p:txBody>
          <a:bodyPr/>
          <a:lstStyle/>
          <a:p>
            <a:pPr eaLnBrk="1" hangingPunct="1"/>
            <a:r>
              <a:rPr lang="cs-CZ" sz="2800" dirty="0" smtClean="0"/>
              <a:t>Aktivity zaměřené na předcházení ekonomické nestability</a:t>
            </a:r>
          </a:p>
          <a:p>
            <a:pPr eaLnBrk="1" hangingPunct="1"/>
            <a:r>
              <a:rPr lang="cs-CZ" sz="2800" dirty="0" smtClean="0"/>
              <a:t>Programy a aktivity v oblasti sociálně-právní ochrany dětí</a:t>
            </a:r>
          </a:p>
          <a:p>
            <a:pPr eaLnBrk="1" hangingPunct="1"/>
            <a:r>
              <a:rPr lang="cs-CZ" sz="2800" dirty="0" smtClean="0"/>
              <a:t>Aktivity zaměřené na podporu </a:t>
            </a:r>
            <a:r>
              <a:rPr lang="cs-CZ" sz="2800" b="1" dirty="0" smtClean="0"/>
              <a:t>pečujících osob </a:t>
            </a:r>
            <a:r>
              <a:rPr lang="cs-CZ" sz="2800" dirty="0" smtClean="0"/>
              <a:t>a neformální péče, sdílené péče, vč. rozvoje paliativní péče, podpůrné služby určené pro pečující</a:t>
            </a:r>
          </a:p>
          <a:p>
            <a:pPr eaLnBrk="1" hangingPunct="1"/>
            <a:endParaRPr lang="cs-CZ" sz="2800" dirty="0" smtClean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Nadpis 5"/>
          <p:cNvSpPr>
            <a:spLocks noGrp="1"/>
          </p:cNvSpPr>
          <p:nvPr>
            <p:ph type="title"/>
          </p:nvPr>
        </p:nvSpPr>
        <p:spPr>
          <a:xfrm>
            <a:off x="468313" y="1557338"/>
            <a:ext cx="8229600" cy="1143000"/>
          </a:xfrm>
        </p:spPr>
        <p:txBody>
          <a:bodyPr/>
          <a:lstStyle/>
          <a:p>
            <a:pPr eaLnBrk="1" hangingPunct="1"/>
            <a:r>
              <a:rPr lang="cs-CZ" sz="3600" dirty="0" smtClean="0"/>
              <a:t>Témata neinvestičních projektů</a:t>
            </a:r>
          </a:p>
        </p:txBody>
      </p:sp>
      <p:sp>
        <p:nvSpPr>
          <p:cNvPr id="5123" name="Zástupný symbol pro obsah 6"/>
          <p:cNvSpPr>
            <a:spLocks noGrp="1"/>
          </p:cNvSpPr>
          <p:nvPr>
            <p:ph idx="1"/>
          </p:nvPr>
        </p:nvSpPr>
        <p:spPr>
          <a:xfrm>
            <a:off x="457200" y="2781300"/>
            <a:ext cx="8229600" cy="3744044"/>
          </a:xfrm>
        </p:spPr>
        <p:txBody>
          <a:bodyPr/>
          <a:lstStyle/>
          <a:p>
            <a:r>
              <a:rPr lang="cs-CZ" sz="2800" b="1" dirty="0" smtClean="0"/>
              <a:t>Aktivity místních samospráva</a:t>
            </a:r>
            <a:r>
              <a:rPr lang="cs-CZ" sz="2800" dirty="0" smtClean="0"/>
              <a:t> při optimalizaci zajištění činností a </a:t>
            </a:r>
            <a:r>
              <a:rPr lang="cs-CZ" sz="2800" b="1" dirty="0" smtClean="0"/>
              <a:t>výkonu sociální práce </a:t>
            </a:r>
            <a:r>
              <a:rPr lang="cs-CZ" sz="2800" dirty="0" smtClean="0"/>
              <a:t>na svém území a </a:t>
            </a:r>
            <a:r>
              <a:rPr lang="cs-CZ" sz="2800" b="1" dirty="0" smtClean="0"/>
              <a:t>doplňkově</a:t>
            </a:r>
            <a:r>
              <a:rPr lang="cs-CZ" sz="2800" dirty="0" smtClean="0"/>
              <a:t> </a:t>
            </a:r>
            <a:r>
              <a:rPr lang="cs-CZ" sz="2800" b="1" dirty="0" smtClean="0"/>
              <a:t>aktivity při pokrytí území sociálními službam</a:t>
            </a:r>
            <a:r>
              <a:rPr lang="cs-CZ" sz="2800" dirty="0" smtClean="0"/>
              <a:t>i a dalšími navazujícími službami a programy podporujícími sociální začleňování a prevenci sociálního vyloučení</a:t>
            </a:r>
          </a:p>
          <a:p>
            <a:r>
              <a:rPr lang="cs-CZ" sz="2800" dirty="0" smtClean="0"/>
              <a:t>Doplňkově vzdělávání pracovníků organizací, kteří vykonávají přímou práci s klienty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Nadpis 5"/>
          <p:cNvSpPr>
            <a:spLocks noGrp="1"/>
          </p:cNvSpPr>
          <p:nvPr>
            <p:ph type="title"/>
          </p:nvPr>
        </p:nvSpPr>
        <p:spPr>
          <a:xfrm>
            <a:off x="468313" y="1557338"/>
            <a:ext cx="8229600" cy="1143000"/>
          </a:xfrm>
        </p:spPr>
        <p:txBody>
          <a:bodyPr/>
          <a:lstStyle/>
          <a:p>
            <a:pPr eaLnBrk="1" hangingPunct="1"/>
            <a:r>
              <a:rPr lang="cs-CZ" sz="3600" dirty="0" smtClean="0"/>
              <a:t>Témata neinvestičních projektů</a:t>
            </a:r>
          </a:p>
        </p:txBody>
      </p:sp>
      <p:sp>
        <p:nvSpPr>
          <p:cNvPr id="5123" name="Zástupný symbol pro obsah 6"/>
          <p:cNvSpPr>
            <a:spLocks noGrp="1"/>
          </p:cNvSpPr>
          <p:nvPr>
            <p:ph idx="1"/>
          </p:nvPr>
        </p:nvSpPr>
        <p:spPr>
          <a:xfrm>
            <a:off x="457200" y="2781300"/>
            <a:ext cx="8229600" cy="3744044"/>
          </a:xfrm>
        </p:spPr>
        <p:txBody>
          <a:bodyPr/>
          <a:lstStyle/>
          <a:p>
            <a:r>
              <a:rPr lang="cs-CZ" sz="2800" dirty="0" smtClean="0"/>
              <a:t>Komunitní sociální práce  - aktivity v přirozené komunitě, přímá vazba na sociální začleňování nebo prevenci sociálního začleňování osob</a:t>
            </a:r>
          </a:p>
          <a:p>
            <a:r>
              <a:rPr lang="cs-CZ" sz="2800" b="1" dirty="0" smtClean="0"/>
              <a:t>Komunitní centra</a:t>
            </a:r>
          </a:p>
          <a:p>
            <a:pPr lvl="1"/>
            <a:r>
              <a:rPr lang="cs-CZ" sz="2400" b="1" dirty="0" smtClean="0"/>
              <a:t>aktivity přispívající k řešení sociálních problémů komunity</a:t>
            </a:r>
          </a:p>
          <a:p>
            <a:pPr lvl="1"/>
            <a:r>
              <a:rPr lang="cs-CZ" sz="2400" dirty="0" smtClean="0"/>
              <a:t>Další aktivity (kulturní, výchovně/vzdělávací, environmentální</a:t>
            </a:r>
            <a:r>
              <a:rPr lang="cs-CZ" sz="2400" b="1" dirty="0" smtClean="0"/>
              <a:t>, zapojování do dobrovolnické činnosti</a:t>
            </a:r>
            <a:r>
              <a:rPr lang="cs-CZ" sz="2400" dirty="0" smtClean="0"/>
              <a:t> – bazar, sociální šatník, sousedský jarmark)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2400" dirty="0" smtClean="0"/>
              <a:t>Investiční projekty (IROP)</a:t>
            </a:r>
            <a:endParaRPr lang="cs-CZ" sz="2400" dirty="0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 smtClean="0"/>
              <a:t>Podpoříme</a:t>
            </a:r>
            <a:endParaRPr lang="cs-CZ" dirty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Nadpis 5"/>
          <p:cNvSpPr>
            <a:spLocks noGrp="1"/>
          </p:cNvSpPr>
          <p:nvPr>
            <p:ph type="title"/>
          </p:nvPr>
        </p:nvSpPr>
        <p:spPr>
          <a:xfrm>
            <a:off x="468313" y="1557338"/>
            <a:ext cx="8229600" cy="1143000"/>
          </a:xfrm>
        </p:spPr>
        <p:txBody>
          <a:bodyPr/>
          <a:lstStyle/>
          <a:p>
            <a:pPr eaLnBrk="1" hangingPunct="1"/>
            <a:r>
              <a:rPr lang="cs-CZ" sz="3600" dirty="0" smtClean="0"/>
              <a:t>Typy investičních projektů</a:t>
            </a:r>
          </a:p>
        </p:txBody>
      </p:sp>
      <p:sp>
        <p:nvSpPr>
          <p:cNvPr id="5123" name="Zástupný symbol pro obsah 6"/>
          <p:cNvSpPr>
            <a:spLocks noGrp="1"/>
          </p:cNvSpPr>
          <p:nvPr>
            <p:ph idx="1"/>
          </p:nvPr>
        </p:nvSpPr>
        <p:spPr>
          <a:xfrm>
            <a:off x="457200" y="2781300"/>
            <a:ext cx="8229600" cy="3744044"/>
          </a:xfrm>
        </p:spPr>
        <p:txBody>
          <a:bodyPr/>
          <a:lstStyle/>
          <a:p>
            <a:r>
              <a:rPr lang="cs-CZ" sz="2800" dirty="0" smtClean="0"/>
              <a:t>Infrastruktura pro dostupnost a rozvoj sociální služby</a:t>
            </a:r>
          </a:p>
          <a:p>
            <a:pPr lvl="1"/>
            <a:r>
              <a:rPr lang="cs-CZ" sz="2400" dirty="0" smtClean="0"/>
              <a:t>Terénní sociální služby (sociální prevence, odborné sociální poradenství)</a:t>
            </a:r>
          </a:p>
          <a:p>
            <a:pPr lvl="1"/>
            <a:r>
              <a:rPr lang="cs-CZ" sz="2400" dirty="0" smtClean="0"/>
              <a:t>Ambulantní sociální služby (např. terapeutické dílny, kontaktní centra)</a:t>
            </a:r>
          </a:p>
          <a:p>
            <a:r>
              <a:rPr lang="cs-CZ" sz="2800" dirty="0" smtClean="0"/>
              <a:t>Podpora rozvoje infrastruktury komunitních center za účelem sociálního začleňování a zvýšení uplatnitelnosti na trhu práce.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Krátce na úvod</a:t>
            </a:r>
            <a:endParaRPr lang="cs-CZ" dirty="0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 smtClean="0"/>
              <a:t>Představení MAS Pobeskydí</a:t>
            </a:r>
            <a:endParaRPr lang="cs-CZ" dirty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Nadpis 5"/>
          <p:cNvSpPr>
            <a:spLocks noGrp="1"/>
          </p:cNvSpPr>
          <p:nvPr>
            <p:ph type="title"/>
          </p:nvPr>
        </p:nvSpPr>
        <p:spPr>
          <a:xfrm>
            <a:off x="468313" y="1557338"/>
            <a:ext cx="8229600" cy="1143000"/>
          </a:xfrm>
        </p:spPr>
        <p:txBody>
          <a:bodyPr/>
          <a:lstStyle/>
          <a:p>
            <a:pPr eaLnBrk="1" hangingPunct="1"/>
            <a:r>
              <a:rPr lang="cs-CZ" sz="3600" dirty="0" smtClean="0"/>
              <a:t>Typy investičních projektů</a:t>
            </a:r>
          </a:p>
        </p:txBody>
      </p:sp>
      <p:sp>
        <p:nvSpPr>
          <p:cNvPr id="5123" name="Zástupný symbol pro obsah 6"/>
          <p:cNvSpPr>
            <a:spLocks noGrp="1"/>
          </p:cNvSpPr>
          <p:nvPr>
            <p:ph idx="1"/>
          </p:nvPr>
        </p:nvSpPr>
        <p:spPr>
          <a:xfrm>
            <a:off x="457200" y="2781300"/>
            <a:ext cx="8229600" cy="3744044"/>
          </a:xfrm>
        </p:spPr>
        <p:txBody>
          <a:bodyPr/>
          <a:lstStyle/>
          <a:p>
            <a:r>
              <a:rPr lang="cs-CZ" sz="2800" dirty="0" err="1" smtClean="0"/>
              <a:t>Deinstitucionalizace</a:t>
            </a:r>
            <a:r>
              <a:rPr lang="cs-CZ" sz="2800" dirty="0" smtClean="0"/>
              <a:t> sociálních služeb za účelem sociálního začleňování a zvýšení uplatnitelnosti na trhu práce (např. domovy se zvláštním režimem, domovy pro osoby se zdravotním postižením)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PŘÍMÉ VÝZVY OPERAČNÍCH PROGRAMŮ</a:t>
            </a:r>
            <a:endParaRPr lang="cs-CZ" dirty="0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Nadpis 5"/>
          <p:cNvSpPr>
            <a:spLocks noGrp="1"/>
          </p:cNvSpPr>
          <p:nvPr>
            <p:ph type="title"/>
          </p:nvPr>
        </p:nvSpPr>
        <p:spPr>
          <a:xfrm>
            <a:off x="468313" y="1557338"/>
            <a:ext cx="8229600" cy="1143000"/>
          </a:xfrm>
        </p:spPr>
        <p:txBody>
          <a:bodyPr/>
          <a:lstStyle/>
          <a:p>
            <a:pPr eaLnBrk="1" hangingPunct="1"/>
            <a:r>
              <a:rPr lang="cs-CZ" sz="3600" dirty="0" smtClean="0"/>
              <a:t>Rozvoj infrastruktury komunitních center (IROP)</a:t>
            </a:r>
          </a:p>
        </p:txBody>
      </p:sp>
      <p:sp>
        <p:nvSpPr>
          <p:cNvPr id="5123" name="Zástupný symbol pro obsah 6"/>
          <p:cNvSpPr>
            <a:spLocks noGrp="1"/>
          </p:cNvSpPr>
          <p:nvPr>
            <p:ph idx="1"/>
          </p:nvPr>
        </p:nvSpPr>
        <p:spPr>
          <a:xfrm>
            <a:off x="457200" y="2781300"/>
            <a:ext cx="8507288" cy="3344863"/>
          </a:xfrm>
        </p:spPr>
        <p:txBody>
          <a:bodyPr/>
          <a:lstStyle/>
          <a:p>
            <a:pPr eaLnBrk="1" hangingPunct="1"/>
            <a:r>
              <a:rPr lang="cs-CZ" sz="2800" dirty="0" smtClean="0"/>
              <a:t>Výzvy č. 38 a 39</a:t>
            </a:r>
          </a:p>
          <a:p>
            <a:pPr eaLnBrk="1" hangingPunct="1"/>
            <a:r>
              <a:rPr lang="cs-CZ" sz="2800" dirty="0" smtClean="0"/>
              <a:t>Příjem žádost o podporu do 31. 10. 2016</a:t>
            </a:r>
          </a:p>
          <a:p>
            <a:r>
              <a:rPr lang="cs-CZ" sz="2400" dirty="0" smtClean="0"/>
              <a:t>Komunitní centrum = Veřejná </a:t>
            </a:r>
            <a:r>
              <a:rPr lang="cs-CZ" sz="2400" b="1" dirty="0" smtClean="0"/>
              <a:t>víceúčelová zařízení</a:t>
            </a:r>
            <a:r>
              <a:rPr lang="cs-CZ" sz="2400" dirty="0" smtClean="0"/>
              <a:t>, ve kterých se setkávají </a:t>
            </a:r>
            <a:r>
              <a:rPr lang="cs-CZ" sz="2400" b="1" dirty="0" smtClean="0"/>
              <a:t>členové komunity </a:t>
            </a:r>
            <a:r>
              <a:rPr lang="cs-CZ" sz="2400" dirty="0" smtClean="0"/>
              <a:t>za účelem realizace sociálních, vzdělávacích, kulturních a rekreačních aktivit s cílem zlepšit sociální situaci jednotlivců a komunity jako celku. Komunitní centrum poskytuje kombinaci komunitních a veřejných služeb, minimálního základního sociálního poradenství, popřípadě volitelné sociální služby. 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Nadpis 5"/>
          <p:cNvSpPr>
            <a:spLocks noGrp="1"/>
          </p:cNvSpPr>
          <p:nvPr>
            <p:ph type="title"/>
          </p:nvPr>
        </p:nvSpPr>
        <p:spPr>
          <a:xfrm>
            <a:off x="468313" y="1557338"/>
            <a:ext cx="8229600" cy="1143000"/>
          </a:xfrm>
        </p:spPr>
        <p:txBody>
          <a:bodyPr/>
          <a:lstStyle/>
          <a:p>
            <a:pPr eaLnBrk="1" hangingPunct="1"/>
            <a:r>
              <a:rPr lang="cs-CZ" sz="3600" dirty="0" smtClean="0"/>
              <a:t>Rozvoj infrastruktury komunitních center (IROP)</a:t>
            </a:r>
          </a:p>
        </p:txBody>
      </p:sp>
      <p:sp>
        <p:nvSpPr>
          <p:cNvPr id="5123" name="Zástupný symbol pro obsah 6"/>
          <p:cNvSpPr>
            <a:spLocks noGrp="1"/>
          </p:cNvSpPr>
          <p:nvPr>
            <p:ph idx="1"/>
          </p:nvPr>
        </p:nvSpPr>
        <p:spPr>
          <a:xfrm>
            <a:off x="457200" y="2781300"/>
            <a:ext cx="8507288" cy="3344863"/>
          </a:xfrm>
        </p:spPr>
        <p:txBody>
          <a:bodyPr/>
          <a:lstStyle/>
          <a:p>
            <a:pPr>
              <a:buNone/>
            </a:pPr>
            <a:r>
              <a:rPr lang="cs-CZ" sz="2800" dirty="0" smtClean="0"/>
              <a:t>Hlavní podporované aktivity:</a:t>
            </a:r>
          </a:p>
          <a:p>
            <a:r>
              <a:rPr lang="cs-CZ" sz="2600" dirty="0" smtClean="0"/>
              <a:t>stavby a stavební práce spojené s výstavbou infrastruktury komunitního centra </a:t>
            </a:r>
          </a:p>
          <a:p>
            <a:r>
              <a:rPr lang="cs-CZ" sz="2600" dirty="0" smtClean="0"/>
              <a:t>rekonstrukce a stavební úpravy existujícího objektu a zázemí pro poskytování aktivit komunitních center </a:t>
            </a:r>
          </a:p>
          <a:p>
            <a:r>
              <a:rPr lang="cs-CZ" sz="2600" dirty="0" smtClean="0"/>
              <a:t>vybavení pro zajištění provozu zařízení </a:t>
            </a:r>
            <a:r>
              <a:rPr lang="cs-CZ" sz="2400" dirty="0" smtClean="0"/>
              <a:t>(pořízení vybavení nemůže být samostatný projekt) </a:t>
            </a:r>
            <a:r>
              <a:rPr lang="cs-CZ" sz="2800" dirty="0" smtClean="0"/>
              <a:t>	</a:t>
            </a:r>
          </a:p>
          <a:p>
            <a:endParaRPr lang="cs-CZ" sz="2600" dirty="0" smtClean="0"/>
          </a:p>
          <a:p>
            <a:endParaRPr lang="cs-CZ" sz="2400" dirty="0" smtClean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Nadpis 5"/>
          <p:cNvSpPr>
            <a:spLocks noGrp="1"/>
          </p:cNvSpPr>
          <p:nvPr>
            <p:ph type="title"/>
          </p:nvPr>
        </p:nvSpPr>
        <p:spPr>
          <a:xfrm>
            <a:off x="468313" y="1557338"/>
            <a:ext cx="8229600" cy="1143000"/>
          </a:xfrm>
        </p:spPr>
        <p:txBody>
          <a:bodyPr/>
          <a:lstStyle/>
          <a:p>
            <a:pPr eaLnBrk="1" hangingPunct="1"/>
            <a:r>
              <a:rPr lang="cs-CZ" sz="3600" dirty="0" smtClean="0"/>
              <a:t>Sociální podnikání (IROP)</a:t>
            </a:r>
          </a:p>
        </p:txBody>
      </p:sp>
      <p:sp>
        <p:nvSpPr>
          <p:cNvPr id="5123" name="Zástupný symbol pro obsah 6"/>
          <p:cNvSpPr>
            <a:spLocks noGrp="1"/>
          </p:cNvSpPr>
          <p:nvPr>
            <p:ph idx="1"/>
          </p:nvPr>
        </p:nvSpPr>
        <p:spPr>
          <a:xfrm>
            <a:off x="457200" y="2781300"/>
            <a:ext cx="8507288" cy="3344863"/>
          </a:xfrm>
        </p:spPr>
        <p:txBody>
          <a:bodyPr/>
          <a:lstStyle/>
          <a:p>
            <a:pPr eaLnBrk="1" hangingPunct="1"/>
            <a:r>
              <a:rPr lang="cs-CZ" sz="2800" dirty="0" smtClean="0"/>
              <a:t>Výzvy č. 43</a:t>
            </a:r>
          </a:p>
          <a:p>
            <a:pPr eaLnBrk="1" hangingPunct="1"/>
            <a:r>
              <a:rPr lang="cs-CZ" sz="2800" dirty="0" smtClean="0"/>
              <a:t>Příjem žádost o podporu do 31. 1. 2017</a:t>
            </a:r>
          </a:p>
          <a:p>
            <a:r>
              <a:rPr lang="cs-CZ" sz="2800" dirty="0" smtClean="0"/>
              <a:t>Příjemci: osoby samostatně výdělečně činné, obchodní korporace (společnosti, družstva apod.), nestátní neziskové organizace; církve a církevní organizace.</a:t>
            </a:r>
            <a:r>
              <a:rPr lang="cs-CZ" sz="2400" dirty="0" smtClean="0"/>
              <a:t/>
            </a:r>
            <a:br>
              <a:rPr lang="cs-CZ" sz="2400" dirty="0" smtClean="0"/>
            </a:br>
            <a:endParaRPr lang="cs-CZ" sz="2400" dirty="0" smtClean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Nadpis 5"/>
          <p:cNvSpPr>
            <a:spLocks noGrp="1"/>
          </p:cNvSpPr>
          <p:nvPr>
            <p:ph type="title"/>
          </p:nvPr>
        </p:nvSpPr>
        <p:spPr>
          <a:xfrm>
            <a:off x="468313" y="1557338"/>
            <a:ext cx="8229600" cy="1143000"/>
          </a:xfrm>
        </p:spPr>
        <p:txBody>
          <a:bodyPr/>
          <a:lstStyle/>
          <a:p>
            <a:pPr eaLnBrk="1" hangingPunct="1"/>
            <a:r>
              <a:rPr lang="cs-CZ" sz="3600" dirty="0" smtClean="0"/>
              <a:t>Sociální podnikání (IROP)</a:t>
            </a:r>
          </a:p>
        </p:txBody>
      </p:sp>
      <p:sp>
        <p:nvSpPr>
          <p:cNvPr id="5123" name="Zástupný symbol pro obsah 6"/>
          <p:cNvSpPr>
            <a:spLocks noGrp="1"/>
          </p:cNvSpPr>
          <p:nvPr>
            <p:ph idx="1"/>
          </p:nvPr>
        </p:nvSpPr>
        <p:spPr>
          <a:xfrm>
            <a:off x="457200" y="2781300"/>
            <a:ext cx="8507288" cy="3344863"/>
          </a:xfrm>
        </p:spPr>
        <p:txBody>
          <a:bodyPr/>
          <a:lstStyle/>
          <a:p>
            <a:pPr eaLnBrk="1" hangingPunct="1">
              <a:buNone/>
            </a:pPr>
            <a:r>
              <a:rPr lang="cs-CZ" sz="2600" dirty="0" smtClean="0"/>
              <a:t>Podporované aktivity:</a:t>
            </a:r>
          </a:p>
          <a:p>
            <a:r>
              <a:rPr lang="cs-CZ" sz="2600" dirty="0" smtClean="0"/>
              <a:t>nová výstavba, nákup objektů, stavební úpravy, nákup zařízení a vybavení, které vytvoří podmínky pro sociální podnikání </a:t>
            </a:r>
          </a:p>
          <a:p>
            <a:pPr>
              <a:buNone/>
            </a:pPr>
            <a:r>
              <a:rPr lang="cs-CZ" sz="2600" dirty="0" smtClean="0"/>
              <a:t>Podmínky:</a:t>
            </a:r>
          </a:p>
          <a:p>
            <a:r>
              <a:rPr lang="cs-CZ" sz="2400" dirty="0" smtClean="0"/>
              <a:t>minimální podíl zaměstnanců z cílových skupin činí 30 % z celkového počtu zaměstnanců</a:t>
            </a:r>
          </a:p>
          <a:p>
            <a:r>
              <a:rPr lang="cs-CZ" sz="2400" dirty="0" smtClean="0"/>
              <a:t>více než 50 % zisku je reinvestováno</a:t>
            </a:r>
            <a:r>
              <a:rPr lang="cs-CZ" sz="2400" b="1" dirty="0" smtClean="0"/>
              <a:t> </a:t>
            </a:r>
            <a:r>
              <a:rPr lang="cs-CZ" sz="2400" dirty="0" smtClean="0"/>
              <a:t/>
            </a:r>
            <a:br>
              <a:rPr lang="cs-CZ" sz="2400" dirty="0" smtClean="0"/>
            </a:br>
            <a:endParaRPr lang="cs-CZ" sz="2400" dirty="0" smtClean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Nadpis 5"/>
          <p:cNvSpPr>
            <a:spLocks noGrp="1"/>
          </p:cNvSpPr>
          <p:nvPr>
            <p:ph type="title"/>
          </p:nvPr>
        </p:nvSpPr>
        <p:spPr>
          <a:xfrm>
            <a:off x="468313" y="1557338"/>
            <a:ext cx="8229600" cy="1143000"/>
          </a:xfrm>
        </p:spPr>
        <p:txBody>
          <a:bodyPr/>
          <a:lstStyle/>
          <a:p>
            <a:pPr eaLnBrk="1" hangingPunct="1"/>
            <a:r>
              <a:rPr lang="cs-CZ" sz="3600" dirty="0" err="1" smtClean="0"/>
              <a:t>Deinstitucionalizace</a:t>
            </a:r>
            <a:r>
              <a:rPr lang="cs-CZ" sz="3600" dirty="0" smtClean="0"/>
              <a:t> </a:t>
            </a:r>
            <a:r>
              <a:rPr lang="cs-CZ" sz="3600" dirty="0" err="1" smtClean="0"/>
              <a:t>soc</a:t>
            </a:r>
            <a:r>
              <a:rPr lang="cs-CZ" sz="3600" dirty="0" smtClean="0"/>
              <a:t>. služeb za účelem sociálního začleňování (IROP)</a:t>
            </a:r>
          </a:p>
        </p:txBody>
      </p:sp>
      <p:sp>
        <p:nvSpPr>
          <p:cNvPr id="5123" name="Zástupný symbol pro obsah 6"/>
          <p:cNvSpPr>
            <a:spLocks noGrp="1"/>
          </p:cNvSpPr>
          <p:nvPr>
            <p:ph idx="1"/>
          </p:nvPr>
        </p:nvSpPr>
        <p:spPr>
          <a:xfrm>
            <a:off x="457200" y="2781300"/>
            <a:ext cx="8507288" cy="3344863"/>
          </a:xfrm>
        </p:spPr>
        <p:txBody>
          <a:bodyPr/>
          <a:lstStyle/>
          <a:p>
            <a:pPr eaLnBrk="1" hangingPunct="1"/>
            <a:r>
              <a:rPr lang="cs-CZ" sz="2800" dirty="0" smtClean="0"/>
              <a:t>Výzvy č. 49</a:t>
            </a:r>
          </a:p>
          <a:p>
            <a:pPr eaLnBrk="1" hangingPunct="1"/>
            <a:r>
              <a:rPr lang="cs-CZ" sz="2800" dirty="0" smtClean="0"/>
              <a:t>Příjem žádost o podporu do 31. 5. 2017</a:t>
            </a:r>
          </a:p>
          <a:p>
            <a:r>
              <a:rPr lang="cs-CZ" sz="2400" dirty="0" smtClean="0"/>
              <a:t>Podporovány budou služby typu osobní asistence, pečovatelské služby, podpora samostatného bydlení, tísňová péče, sociální rehabilitace, průvodcovské a předčitatelské služby apod. Dotaci bude možno získat i na výstavbu denních či týdenních stacionářů, chráněného bydlení, sociálně terapeutických dílen, center denních služeb, domovů se zvláštním režimem</a:t>
            </a:r>
            <a:br>
              <a:rPr lang="cs-CZ" sz="2400" dirty="0" smtClean="0"/>
            </a:br>
            <a:endParaRPr lang="cs-CZ" sz="2400" dirty="0" smtClean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Nadpis 5"/>
          <p:cNvSpPr>
            <a:spLocks noGrp="1"/>
          </p:cNvSpPr>
          <p:nvPr>
            <p:ph type="title"/>
          </p:nvPr>
        </p:nvSpPr>
        <p:spPr>
          <a:xfrm>
            <a:off x="468313" y="1557338"/>
            <a:ext cx="8229600" cy="1143000"/>
          </a:xfrm>
        </p:spPr>
        <p:txBody>
          <a:bodyPr/>
          <a:lstStyle/>
          <a:p>
            <a:pPr eaLnBrk="1" hangingPunct="1"/>
            <a:r>
              <a:rPr lang="cs-CZ" sz="3600" dirty="0" err="1" smtClean="0"/>
              <a:t>Deinstitucionalizace</a:t>
            </a:r>
            <a:r>
              <a:rPr lang="cs-CZ" sz="3600" dirty="0" smtClean="0"/>
              <a:t> </a:t>
            </a:r>
            <a:r>
              <a:rPr lang="cs-CZ" sz="3600" dirty="0" err="1" smtClean="0"/>
              <a:t>soc</a:t>
            </a:r>
            <a:r>
              <a:rPr lang="cs-CZ" sz="3600" dirty="0" smtClean="0"/>
              <a:t>. služeb za účelem sociálního začleňování (IROP)</a:t>
            </a:r>
          </a:p>
        </p:txBody>
      </p:sp>
      <p:sp>
        <p:nvSpPr>
          <p:cNvPr id="5123" name="Zástupný symbol pro obsah 6"/>
          <p:cNvSpPr>
            <a:spLocks noGrp="1"/>
          </p:cNvSpPr>
          <p:nvPr>
            <p:ph idx="1"/>
          </p:nvPr>
        </p:nvSpPr>
        <p:spPr>
          <a:xfrm>
            <a:off x="457200" y="2781300"/>
            <a:ext cx="8507288" cy="3344863"/>
          </a:xfrm>
        </p:spPr>
        <p:txBody>
          <a:bodyPr/>
          <a:lstStyle/>
          <a:p>
            <a:pPr eaLnBrk="1" hangingPunct="1">
              <a:buNone/>
            </a:pPr>
            <a:r>
              <a:rPr lang="cs-CZ" sz="2800" dirty="0" smtClean="0"/>
              <a:t>Hlavní podporované aktivity:</a:t>
            </a:r>
          </a:p>
          <a:p>
            <a:r>
              <a:rPr lang="cs-CZ" sz="2800" dirty="0" smtClean="0"/>
              <a:t>výstavba, rekonstrukce a úpravy objektu, který splňuje kritéria sociálních služeb komunitního charakteru a kritéria transformace a </a:t>
            </a:r>
            <a:r>
              <a:rPr lang="cs-CZ" sz="2800" dirty="0" err="1" smtClean="0"/>
              <a:t>deinstitucionalizace</a:t>
            </a:r>
            <a:endParaRPr lang="cs-CZ" sz="2800" dirty="0" smtClean="0"/>
          </a:p>
          <a:p>
            <a:r>
              <a:rPr lang="cs-CZ" sz="2800" dirty="0" smtClean="0"/>
              <a:t>pořízení vybavení, nákup nemovitostí, pořízení automobilu </a:t>
            </a:r>
          </a:p>
          <a:p>
            <a:pPr eaLnBrk="1" hangingPunct="1">
              <a:buNone/>
            </a:pPr>
            <a:endParaRPr lang="cs-CZ" sz="2800" dirty="0" smtClean="0"/>
          </a:p>
          <a:p>
            <a:pPr eaLnBrk="1" hangingPunct="1">
              <a:buNone/>
            </a:pPr>
            <a:r>
              <a:rPr lang="cs-CZ" sz="2800" dirty="0" smtClean="0"/>
              <a:t> </a:t>
            </a:r>
            <a:r>
              <a:rPr lang="cs-CZ" sz="2400" dirty="0" smtClean="0"/>
              <a:t/>
            </a:r>
            <a:br>
              <a:rPr lang="cs-CZ" sz="2400" dirty="0" smtClean="0"/>
            </a:br>
            <a:endParaRPr lang="cs-CZ" sz="2400" dirty="0" smtClean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Nadpis 5"/>
          <p:cNvSpPr>
            <a:spLocks noGrp="1"/>
          </p:cNvSpPr>
          <p:nvPr>
            <p:ph type="title"/>
          </p:nvPr>
        </p:nvSpPr>
        <p:spPr>
          <a:xfrm>
            <a:off x="468313" y="1557338"/>
            <a:ext cx="8229600" cy="1143000"/>
          </a:xfrm>
        </p:spPr>
        <p:txBody>
          <a:bodyPr/>
          <a:lstStyle/>
          <a:p>
            <a:pPr eaLnBrk="1" hangingPunct="1"/>
            <a:r>
              <a:rPr lang="cs-CZ" sz="3600" dirty="0" smtClean="0"/>
              <a:t>Podpora procesu plánování sociálních služeb na obecní úrovni (OPZ)</a:t>
            </a:r>
          </a:p>
        </p:txBody>
      </p:sp>
      <p:sp>
        <p:nvSpPr>
          <p:cNvPr id="5123" name="Zástupný symbol pro obsah 6"/>
          <p:cNvSpPr>
            <a:spLocks noGrp="1"/>
          </p:cNvSpPr>
          <p:nvPr>
            <p:ph idx="1"/>
          </p:nvPr>
        </p:nvSpPr>
        <p:spPr>
          <a:xfrm>
            <a:off x="457200" y="2781300"/>
            <a:ext cx="8507288" cy="3344863"/>
          </a:xfrm>
        </p:spPr>
        <p:txBody>
          <a:bodyPr/>
          <a:lstStyle/>
          <a:p>
            <a:pPr eaLnBrk="1" hangingPunct="1"/>
            <a:r>
              <a:rPr lang="cs-CZ" sz="2800" dirty="0" smtClean="0"/>
              <a:t>Výzvy č. 03_16_63</a:t>
            </a:r>
          </a:p>
          <a:p>
            <a:pPr eaLnBrk="1" hangingPunct="1"/>
            <a:r>
              <a:rPr lang="cs-CZ" sz="2800" dirty="0" smtClean="0"/>
              <a:t>Příjem žádost o podporu do 31. 1. 2017</a:t>
            </a:r>
          </a:p>
          <a:p>
            <a:pPr eaLnBrk="1" hangingPunct="1"/>
            <a:r>
              <a:rPr lang="cs-CZ" sz="2800" dirty="0" smtClean="0"/>
              <a:t>Žadatelé: NNO, obce a svazky obcí</a:t>
            </a:r>
          </a:p>
          <a:p>
            <a:pPr eaLnBrk="1" hangingPunct="1"/>
            <a:endParaRPr lang="cs-CZ" sz="2800" dirty="0" smtClean="0"/>
          </a:p>
          <a:p>
            <a:pPr eaLnBrk="1" hangingPunct="1"/>
            <a:r>
              <a:rPr lang="cs-CZ" sz="2400" dirty="0" smtClean="0"/>
              <a:t>Podpora procesů střednědobého plánování rozvoje sociálních služeb na úrovni obcí, podpora tvorby střednědobého plánu rozvoje sociálních služeb</a:t>
            </a:r>
            <a:br>
              <a:rPr lang="cs-CZ" sz="2400" dirty="0" smtClean="0"/>
            </a:br>
            <a:endParaRPr lang="cs-CZ" sz="2400" dirty="0" smtClean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Nadpis 5"/>
          <p:cNvSpPr>
            <a:spLocks noGrp="1"/>
          </p:cNvSpPr>
          <p:nvPr>
            <p:ph type="title"/>
          </p:nvPr>
        </p:nvSpPr>
        <p:spPr>
          <a:xfrm>
            <a:off x="468313" y="1557338"/>
            <a:ext cx="8229600" cy="1143000"/>
          </a:xfrm>
        </p:spPr>
        <p:txBody>
          <a:bodyPr/>
          <a:lstStyle/>
          <a:p>
            <a:pPr eaLnBrk="1" hangingPunct="1"/>
            <a:r>
              <a:rPr lang="cs-CZ" sz="3600" dirty="0" smtClean="0"/>
              <a:t>Podpora aktivit a programů v rámci </a:t>
            </a:r>
            <a:r>
              <a:rPr lang="cs-CZ" sz="3600" dirty="0" err="1" smtClean="0"/>
              <a:t>soc</a:t>
            </a:r>
            <a:r>
              <a:rPr lang="cs-CZ" sz="3600" dirty="0" smtClean="0"/>
              <a:t>. začleňování (OPZ)</a:t>
            </a:r>
          </a:p>
        </p:txBody>
      </p:sp>
      <p:sp>
        <p:nvSpPr>
          <p:cNvPr id="5123" name="Zástupný symbol pro obsah 6"/>
          <p:cNvSpPr>
            <a:spLocks noGrp="1"/>
          </p:cNvSpPr>
          <p:nvPr>
            <p:ph idx="1"/>
          </p:nvPr>
        </p:nvSpPr>
        <p:spPr>
          <a:xfrm>
            <a:off x="457200" y="2781300"/>
            <a:ext cx="8507288" cy="3344863"/>
          </a:xfrm>
        </p:spPr>
        <p:txBody>
          <a:bodyPr/>
          <a:lstStyle/>
          <a:p>
            <a:pPr eaLnBrk="1" hangingPunct="1"/>
            <a:r>
              <a:rPr lang="cs-CZ" sz="2800" dirty="0" smtClean="0"/>
              <a:t>Výzvy č. 03_16_64</a:t>
            </a:r>
          </a:p>
          <a:p>
            <a:pPr eaLnBrk="1" hangingPunct="1"/>
            <a:r>
              <a:rPr lang="cs-CZ" sz="2800" dirty="0" smtClean="0"/>
              <a:t>Příjem žádost o podporu do 31. 1. 2017</a:t>
            </a:r>
          </a:p>
          <a:p>
            <a:pPr eaLnBrk="1" hangingPunct="1"/>
            <a:r>
              <a:rPr lang="cs-CZ" sz="2800" dirty="0" smtClean="0"/>
              <a:t>Žadatelé: NNO, obce, příspěvkové organizace obcí, poskytovatelé </a:t>
            </a:r>
            <a:r>
              <a:rPr lang="cs-CZ" sz="2800" dirty="0" err="1" smtClean="0"/>
              <a:t>soc</a:t>
            </a:r>
            <a:r>
              <a:rPr lang="cs-CZ" sz="2800" dirty="0" smtClean="0"/>
              <a:t>. služeb atd.</a:t>
            </a:r>
          </a:p>
          <a:p>
            <a:pPr eaLnBrk="1" hangingPunct="1"/>
            <a:r>
              <a:rPr lang="cs-CZ" sz="2400" dirty="0" smtClean="0"/>
              <a:t>aktivizační, asistenční a motivační programy,  aktivity na podporu neformálně pečujících, …aktivity v oblasti sociální politiky zaměřených na podporu sociálního  bydlení, programy, služby pro osoby s chronickým duševním onemocněním apod.</a:t>
            </a:r>
            <a:br>
              <a:rPr lang="cs-CZ" sz="2400" dirty="0" smtClean="0"/>
            </a:br>
            <a:endParaRPr lang="cs-CZ" sz="2400" dirty="0" smtClean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Nadpis 5"/>
          <p:cNvSpPr>
            <a:spLocks noGrp="1"/>
          </p:cNvSpPr>
          <p:nvPr>
            <p:ph type="title"/>
          </p:nvPr>
        </p:nvSpPr>
        <p:spPr>
          <a:xfrm>
            <a:off x="468313" y="1557338"/>
            <a:ext cx="8229600" cy="1143000"/>
          </a:xfrm>
        </p:spPr>
        <p:txBody>
          <a:bodyPr/>
          <a:lstStyle/>
          <a:p>
            <a:pPr eaLnBrk="1" hangingPunct="1"/>
            <a:r>
              <a:rPr lang="cs-CZ" sz="3600" dirty="0" smtClean="0"/>
              <a:t>MAS Pobeskydí, z. s.</a:t>
            </a:r>
          </a:p>
        </p:txBody>
      </p:sp>
      <p:sp>
        <p:nvSpPr>
          <p:cNvPr id="5123" name="Zástupný symbol pro obsah 6"/>
          <p:cNvSpPr>
            <a:spLocks noGrp="1"/>
          </p:cNvSpPr>
          <p:nvPr>
            <p:ph idx="1"/>
          </p:nvPr>
        </p:nvSpPr>
        <p:spPr>
          <a:xfrm>
            <a:off x="457200" y="2781300"/>
            <a:ext cx="8507288" cy="3344863"/>
          </a:xfrm>
        </p:spPr>
        <p:txBody>
          <a:bodyPr/>
          <a:lstStyle/>
          <a:p>
            <a:pPr eaLnBrk="1" hangingPunct="1"/>
            <a:r>
              <a:rPr lang="cs-CZ" dirty="0" smtClean="0"/>
              <a:t>Působí od roku 2004</a:t>
            </a:r>
          </a:p>
          <a:p>
            <a:pPr eaLnBrk="1" hangingPunct="1"/>
            <a:r>
              <a:rPr lang="cs-CZ" dirty="0" smtClean="0"/>
              <a:t>Spolek (34 členů, vítáme nové členy)</a:t>
            </a:r>
          </a:p>
          <a:p>
            <a:pPr eaLnBrk="1" hangingPunct="1"/>
            <a:r>
              <a:rPr lang="cs-CZ" dirty="0" smtClean="0"/>
              <a:t>LEADER  - rozvoj venkovského území na principu spolupráce různých sektorů, naplňování společných cílů s využitím vnitřních zdrojů území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pPr eaLnBrk="1" hangingPunct="1"/>
            <a:r>
              <a:rPr lang="cs-CZ" altLang="cs-CZ" sz="4000" b="1" dirty="0" smtClean="0"/>
              <a:t>děkuji za pozornost</a:t>
            </a:r>
          </a:p>
        </p:txBody>
      </p:sp>
      <p:sp>
        <p:nvSpPr>
          <p:cNvPr id="47107" name="Rectangle 7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cs-CZ" altLang="cs-CZ" sz="2400" dirty="0" smtClean="0"/>
              <a:t>Krystyna Nováková</a:t>
            </a:r>
          </a:p>
          <a:p>
            <a:pPr eaLnBrk="1" hangingPunct="1"/>
            <a:r>
              <a:rPr lang="cs-CZ" altLang="cs-CZ" sz="2400" dirty="0" smtClean="0"/>
              <a:t>MAS Pobeskydí, z. s.</a:t>
            </a:r>
          </a:p>
          <a:p>
            <a:pPr eaLnBrk="1" hangingPunct="1"/>
            <a:r>
              <a:rPr lang="cs-CZ" altLang="cs-CZ" sz="2400" dirty="0" err="1" smtClean="0">
                <a:solidFill>
                  <a:schemeClr val="bg2"/>
                </a:solidFill>
                <a:hlinkClick r:id="rId2"/>
              </a:rPr>
              <a:t>novakova</a:t>
            </a:r>
            <a:r>
              <a:rPr lang="cs-CZ" altLang="cs-CZ" sz="2400" dirty="0" smtClean="0">
                <a:solidFill>
                  <a:schemeClr val="bg2"/>
                </a:solidFill>
                <a:hlinkClick r:id="rId2"/>
              </a:rPr>
              <a:t>@</a:t>
            </a:r>
            <a:r>
              <a:rPr lang="cs-CZ" altLang="cs-CZ" sz="2400" dirty="0" err="1" smtClean="0">
                <a:solidFill>
                  <a:schemeClr val="bg2"/>
                </a:solidFill>
                <a:hlinkClick r:id="rId2"/>
              </a:rPr>
              <a:t>pobeskydi.cz</a:t>
            </a:r>
            <a:endParaRPr lang="cs-CZ" altLang="cs-CZ" sz="2400" dirty="0" smtClean="0">
              <a:solidFill>
                <a:schemeClr val="bg2"/>
              </a:solidFill>
            </a:endParaRPr>
          </a:p>
          <a:p>
            <a:pPr eaLnBrk="1" hangingPunct="1"/>
            <a:r>
              <a:rPr lang="cs-CZ" altLang="cs-CZ" sz="2400" dirty="0" smtClean="0">
                <a:solidFill>
                  <a:schemeClr val="bg2"/>
                </a:solidFill>
                <a:hlinkClick r:id="rId3"/>
              </a:rPr>
              <a:t>www.</a:t>
            </a:r>
            <a:r>
              <a:rPr lang="cs-CZ" altLang="cs-CZ" sz="2400" dirty="0" err="1" smtClean="0">
                <a:solidFill>
                  <a:schemeClr val="bg2"/>
                </a:solidFill>
                <a:hlinkClick r:id="rId3"/>
              </a:rPr>
              <a:t>pobeskydi.cz</a:t>
            </a:r>
            <a:r>
              <a:rPr lang="cs-CZ" altLang="cs-CZ" sz="2400" dirty="0" smtClean="0">
                <a:solidFill>
                  <a:schemeClr val="bg2"/>
                </a:solidFill>
              </a:rPr>
              <a:t> 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852935"/>
            <a:ext cx="3898776" cy="3273227"/>
          </a:xfrm>
        </p:spPr>
        <p:txBody>
          <a:bodyPr/>
          <a:lstStyle/>
          <a:p>
            <a:pPr>
              <a:buNone/>
            </a:pPr>
            <a:r>
              <a:rPr lang="cs-CZ" dirty="0" smtClean="0"/>
              <a:t>„SPOLEČNÁ STRATEGIE“</a:t>
            </a:r>
          </a:p>
          <a:p>
            <a:r>
              <a:rPr lang="cs-CZ" dirty="0" smtClean="0"/>
              <a:t>Debaty, setkání</a:t>
            </a:r>
          </a:p>
          <a:p>
            <a:r>
              <a:rPr lang="cs-CZ" dirty="0" smtClean="0"/>
              <a:t>Vize, cíle „území“</a:t>
            </a:r>
          </a:p>
          <a:p>
            <a:r>
              <a:rPr lang="cs-CZ" dirty="0" smtClean="0"/>
              <a:t>Průniky z EU fondy =&gt; žádost o podporu </a:t>
            </a:r>
            <a:r>
              <a:rPr lang="cs-CZ" dirty="0" smtClean="0"/>
              <a:t>strategie</a:t>
            </a:r>
            <a:endParaRPr lang="cs-CZ" dirty="0" smtClean="0"/>
          </a:p>
          <a:p>
            <a:pPr>
              <a:buNone/>
            </a:pPr>
            <a:endParaRPr lang="cs-CZ" dirty="0"/>
          </a:p>
        </p:txBody>
      </p:sp>
      <p:pic>
        <p:nvPicPr>
          <p:cNvPr id="8" name="Zástupný symbol pro obsah 7" descr="2014_06_03_PSŽivotní prostředíainfrastruktura01.JP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rcRect r="34785" b="32413"/>
          <a:stretch>
            <a:fillRect/>
          </a:stretch>
        </p:blipFill>
        <p:spPr>
          <a:xfrm>
            <a:off x="4427984" y="2924944"/>
            <a:ext cx="4377330" cy="3024336"/>
          </a:xfrm>
        </p:spPr>
      </p:pic>
      <p:sp>
        <p:nvSpPr>
          <p:cNvPr id="7" name="Nadpis 5"/>
          <p:cNvSpPr>
            <a:spLocks noGrp="1"/>
          </p:cNvSpPr>
          <p:nvPr>
            <p:ph type="title"/>
          </p:nvPr>
        </p:nvSpPr>
        <p:spPr>
          <a:xfrm>
            <a:off x="468313" y="1557338"/>
            <a:ext cx="8229600" cy="1143000"/>
          </a:xfrm>
        </p:spPr>
        <p:txBody>
          <a:bodyPr/>
          <a:lstStyle/>
          <a:p>
            <a:pPr eaLnBrk="1" hangingPunct="1"/>
            <a:r>
              <a:rPr lang="cs-CZ" sz="3600" dirty="0" smtClean="0"/>
              <a:t>Aktivity MAS Pobeskydí, z. s.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852935"/>
            <a:ext cx="4114800" cy="3273227"/>
          </a:xfrm>
        </p:spPr>
        <p:txBody>
          <a:bodyPr/>
          <a:lstStyle/>
          <a:p>
            <a:pPr>
              <a:buNone/>
            </a:pPr>
            <a:r>
              <a:rPr lang="cs-CZ" dirty="0" smtClean="0"/>
              <a:t>„ MALÉ DOTACE“</a:t>
            </a:r>
          </a:p>
          <a:p>
            <a:r>
              <a:rPr lang="cs-CZ" dirty="0" smtClean="0"/>
              <a:t>Vyčleněné prostředky z programů na naši strategii</a:t>
            </a:r>
          </a:p>
          <a:p>
            <a:r>
              <a:rPr lang="cs-CZ" dirty="0" smtClean="0"/>
              <a:t>Konzultace a příjem žádosti o dotace</a:t>
            </a:r>
          </a:p>
          <a:p>
            <a:r>
              <a:rPr lang="cs-CZ" dirty="0" smtClean="0"/>
              <a:t>Naše výběrová komise vybírá nejpřínosnější</a:t>
            </a:r>
          </a:p>
          <a:p>
            <a:r>
              <a:rPr lang="cs-CZ" dirty="0" smtClean="0"/>
              <a:t>Provázíme žadatele celým procesem</a:t>
            </a:r>
          </a:p>
        </p:txBody>
      </p:sp>
      <p:pic>
        <p:nvPicPr>
          <p:cNvPr id="8" name="Zástupný symbol pro obsah 7" descr="2014_06_03_PSŽivotní prostředíainfrastruktura01.JP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4514504" y="3149777"/>
            <a:ext cx="3998441" cy="2665627"/>
          </a:xfrm>
        </p:spPr>
      </p:pic>
      <p:sp>
        <p:nvSpPr>
          <p:cNvPr id="7" name="Nadpis 5"/>
          <p:cNvSpPr>
            <a:spLocks noGrp="1"/>
          </p:cNvSpPr>
          <p:nvPr>
            <p:ph type="title"/>
          </p:nvPr>
        </p:nvSpPr>
        <p:spPr>
          <a:xfrm>
            <a:off x="468313" y="1557338"/>
            <a:ext cx="8229600" cy="1143000"/>
          </a:xfrm>
        </p:spPr>
        <p:txBody>
          <a:bodyPr/>
          <a:lstStyle/>
          <a:p>
            <a:pPr eaLnBrk="1" hangingPunct="1"/>
            <a:r>
              <a:rPr lang="cs-CZ" sz="3600" dirty="0" smtClean="0"/>
              <a:t>Aktivity MAS Pobeskydí, z. s.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852935"/>
            <a:ext cx="4330824" cy="3273227"/>
          </a:xfrm>
        </p:spPr>
        <p:txBody>
          <a:bodyPr/>
          <a:lstStyle/>
          <a:p>
            <a:pPr>
              <a:buNone/>
            </a:pPr>
            <a:r>
              <a:rPr lang="cs-CZ" dirty="0" smtClean="0"/>
              <a:t>„PORADÍME S PROJEKTY“</a:t>
            </a:r>
          </a:p>
          <a:p>
            <a:r>
              <a:rPr lang="cs-CZ" dirty="0" smtClean="0"/>
              <a:t>Základní dotační poradenství </a:t>
            </a:r>
            <a:r>
              <a:rPr lang="cs-CZ" sz="2000" dirty="0" smtClean="0"/>
              <a:t>(IROP, PRV, OPZ, OPVVV, OPŽP)</a:t>
            </a:r>
            <a:endParaRPr lang="cs-CZ" dirty="0" smtClean="0"/>
          </a:p>
          <a:p>
            <a:r>
              <a:rPr lang="cs-CZ" dirty="0" smtClean="0"/>
              <a:t>Nasměrujeme</a:t>
            </a:r>
          </a:p>
          <a:p>
            <a:r>
              <a:rPr lang="cs-CZ" dirty="0" smtClean="0"/>
              <a:t>Metodická pomoc školám s „šablonami“</a:t>
            </a:r>
          </a:p>
        </p:txBody>
      </p:sp>
      <p:pic>
        <p:nvPicPr>
          <p:cNvPr id="8" name="Zástupný symbol pro obsah 7" descr="2014_06_03_PSŽivotní prostředíainfrastruktura01.JP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rcRect r="13557" b="5764"/>
          <a:stretch>
            <a:fillRect/>
          </a:stretch>
        </p:blipFill>
        <p:spPr>
          <a:xfrm>
            <a:off x="4932040" y="2996952"/>
            <a:ext cx="3643216" cy="2808312"/>
          </a:xfrm>
        </p:spPr>
      </p:pic>
      <p:sp>
        <p:nvSpPr>
          <p:cNvPr id="7" name="Nadpis 5"/>
          <p:cNvSpPr>
            <a:spLocks noGrp="1"/>
          </p:cNvSpPr>
          <p:nvPr>
            <p:ph type="title"/>
          </p:nvPr>
        </p:nvSpPr>
        <p:spPr>
          <a:xfrm>
            <a:off x="468313" y="1557338"/>
            <a:ext cx="8229600" cy="1143000"/>
          </a:xfrm>
        </p:spPr>
        <p:txBody>
          <a:bodyPr/>
          <a:lstStyle/>
          <a:p>
            <a:pPr eaLnBrk="1" hangingPunct="1"/>
            <a:r>
              <a:rPr lang="cs-CZ" sz="3600" dirty="0" smtClean="0"/>
              <a:t>Aktivity MAS Pobeskydí, z. s.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852935"/>
            <a:ext cx="4690864" cy="3273227"/>
          </a:xfrm>
        </p:spPr>
        <p:txBody>
          <a:bodyPr/>
          <a:lstStyle/>
          <a:p>
            <a:pPr>
              <a:buNone/>
            </a:pPr>
            <a:r>
              <a:rPr lang="cs-CZ" dirty="0" smtClean="0"/>
              <a:t>„INSPIRACE A SETKÁVÁNÍ“</a:t>
            </a:r>
          </a:p>
          <a:p>
            <a:r>
              <a:rPr lang="cs-CZ" dirty="0" smtClean="0"/>
              <a:t>Semináře s odborníky a úspěšnými realizátory</a:t>
            </a:r>
          </a:p>
          <a:p>
            <a:r>
              <a:rPr lang="cs-CZ" dirty="0" smtClean="0"/>
              <a:t>Setkání místních aktérů</a:t>
            </a:r>
          </a:p>
          <a:p>
            <a:r>
              <a:rPr lang="cs-CZ" dirty="0" smtClean="0"/>
              <a:t>…</a:t>
            </a:r>
          </a:p>
        </p:txBody>
      </p:sp>
      <p:pic>
        <p:nvPicPr>
          <p:cNvPr id="8" name="Zástupný symbol pro obsah 7" descr="2014_06_03_PSŽivotní prostředíainfrastruktura01.JP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rcRect l="18272" r="2772" b="15455"/>
          <a:stretch>
            <a:fillRect/>
          </a:stretch>
        </p:blipFill>
        <p:spPr>
          <a:xfrm>
            <a:off x="4788024" y="3068960"/>
            <a:ext cx="3960440" cy="2827262"/>
          </a:xfrm>
        </p:spPr>
      </p:pic>
      <p:sp>
        <p:nvSpPr>
          <p:cNvPr id="7" name="Nadpis 5"/>
          <p:cNvSpPr>
            <a:spLocks noGrp="1"/>
          </p:cNvSpPr>
          <p:nvPr>
            <p:ph type="title"/>
          </p:nvPr>
        </p:nvSpPr>
        <p:spPr>
          <a:xfrm>
            <a:off x="468313" y="1557338"/>
            <a:ext cx="8229600" cy="1143000"/>
          </a:xfrm>
        </p:spPr>
        <p:txBody>
          <a:bodyPr/>
          <a:lstStyle/>
          <a:p>
            <a:pPr eaLnBrk="1" hangingPunct="1"/>
            <a:r>
              <a:rPr lang="cs-CZ" sz="3600" dirty="0" smtClean="0"/>
              <a:t>Aktivity MAS Pobeskydí, z. s.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852935"/>
            <a:ext cx="4114800" cy="3528393"/>
          </a:xfrm>
        </p:spPr>
        <p:txBody>
          <a:bodyPr/>
          <a:lstStyle/>
          <a:p>
            <a:pPr>
              <a:buNone/>
            </a:pPr>
            <a:r>
              <a:rPr lang="cs-CZ" dirty="0" smtClean="0"/>
              <a:t>„ VLASTNÍ PROJEKTY“</a:t>
            </a:r>
          </a:p>
          <a:p>
            <a:r>
              <a:rPr lang="cs-CZ" dirty="0" smtClean="0"/>
              <a:t>S dotací i bez dotací</a:t>
            </a:r>
          </a:p>
          <a:p>
            <a:r>
              <a:rPr lang="cs-CZ" dirty="0" smtClean="0"/>
              <a:t>Partnerské i individuální</a:t>
            </a:r>
          </a:p>
          <a:p>
            <a:pPr>
              <a:buNone/>
            </a:pPr>
            <a:endParaRPr lang="cs-CZ" dirty="0" smtClean="0"/>
          </a:p>
        </p:txBody>
      </p:sp>
      <p:pic>
        <p:nvPicPr>
          <p:cNvPr id="8" name="Zástupný symbol pro obsah 7" descr="2014_06_03_PSŽivotní prostředíainfrastruktura01.JP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4514504" y="3149910"/>
            <a:ext cx="3998441" cy="2665360"/>
          </a:xfrm>
        </p:spPr>
      </p:pic>
      <p:sp>
        <p:nvSpPr>
          <p:cNvPr id="7" name="Nadpis 5"/>
          <p:cNvSpPr>
            <a:spLocks noGrp="1"/>
          </p:cNvSpPr>
          <p:nvPr>
            <p:ph type="title"/>
          </p:nvPr>
        </p:nvSpPr>
        <p:spPr>
          <a:xfrm>
            <a:off x="468313" y="1557338"/>
            <a:ext cx="8229600" cy="1143000"/>
          </a:xfrm>
        </p:spPr>
        <p:txBody>
          <a:bodyPr/>
          <a:lstStyle/>
          <a:p>
            <a:pPr eaLnBrk="1" hangingPunct="1"/>
            <a:r>
              <a:rPr lang="cs-CZ" sz="3600" dirty="0" smtClean="0"/>
              <a:t>Aktivity MAS Pobeskydí, z. s.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Podpora přes MAS </a:t>
            </a:r>
            <a:endParaRPr lang="cs-CZ" dirty="0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 smtClean="0"/>
              <a:t>Prevence a řešení sociálního vyloučení a související infrastruktura</a:t>
            </a:r>
            <a:endParaRPr lang="cs-CZ" dirty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ivMAS">
  <a:themeElements>
    <a:clrScheme name="Vlastní 3">
      <a:dk1>
        <a:srgbClr val="003B77"/>
      </a:dk1>
      <a:lt1>
        <a:srgbClr val="FFFF00"/>
      </a:lt1>
      <a:dk2>
        <a:srgbClr val="003B77"/>
      </a:dk2>
      <a:lt2>
        <a:srgbClr val="FF660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FF6600"/>
      </a:hlink>
      <a:folHlink>
        <a:srgbClr val="99CC00"/>
      </a:folHlink>
    </a:clrScheme>
    <a:fontScheme name="Textured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 Narrow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 Narrow" pitchFamily="34" charset="0"/>
          </a:defRPr>
        </a:defPPr>
      </a:lstStyle>
    </a:lnDef>
  </a:objectDefaults>
  <a:extraClrSchemeLst>
    <a:extraClrScheme>
      <a:clrScheme name="Textured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xtured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xtured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xtured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xtured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xtured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ed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ed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ed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ed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ed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ed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1607</TotalTime>
  <Words>1140</Words>
  <Application>Microsoft Office PowerPoint</Application>
  <PresentationFormat>Předvádění na obrazovce (4:3)</PresentationFormat>
  <Paragraphs>150</Paragraphs>
  <Slides>30</Slides>
  <Notes>23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30</vt:i4>
      </vt:variant>
    </vt:vector>
  </HeadingPairs>
  <TitlesOfParts>
    <vt:vector size="31" baseType="lpstr">
      <vt:lpstr>MotivMAS</vt:lpstr>
      <vt:lpstr>Podpora sociální práce a služeb v Pobeskydí</vt:lpstr>
      <vt:lpstr>Krátce na úvod</vt:lpstr>
      <vt:lpstr>MAS Pobeskydí, z. s.</vt:lpstr>
      <vt:lpstr>Aktivity MAS Pobeskydí, z. s.</vt:lpstr>
      <vt:lpstr>Aktivity MAS Pobeskydí, z. s.</vt:lpstr>
      <vt:lpstr>Aktivity MAS Pobeskydí, z. s.</vt:lpstr>
      <vt:lpstr>Aktivity MAS Pobeskydí, z. s.</vt:lpstr>
      <vt:lpstr>Aktivity MAS Pobeskydí, z. s.</vt:lpstr>
      <vt:lpstr>Podpora přes MAS </vt:lpstr>
      <vt:lpstr>Rámcové ukotvení podpory přes MAS</vt:lpstr>
      <vt:lpstr>Problémy sociální oblasti</vt:lpstr>
      <vt:lpstr>měkké projekty (OPZ)</vt:lpstr>
      <vt:lpstr>Témata neinvestičních projektů</vt:lpstr>
      <vt:lpstr>Témata neinvestičních projektů</vt:lpstr>
      <vt:lpstr>Témata neinvestičních projektů</vt:lpstr>
      <vt:lpstr>Témata neinvestičních projektů</vt:lpstr>
      <vt:lpstr>Témata neinvestičních projektů</vt:lpstr>
      <vt:lpstr>Investiční projekty (IROP)</vt:lpstr>
      <vt:lpstr>Typy investičních projektů</vt:lpstr>
      <vt:lpstr>Typy investičních projektů</vt:lpstr>
      <vt:lpstr>PŘÍMÉ VÝZVY OPERAČNÍCH PROGRAMŮ</vt:lpstr>
      <vt:lpstr>Rozvoj infrastruktury komunitních center (IROP)</vt:lpstr>
      <vt:lpstr>Rozvoj infrastruktury komunitních center (IROP)</vt:lpstr>
      <vt:lpstr>Sociální podnikání (IROP)</vt:lpstr>
      <vt:lpstr>Sociální podnikání (IROP)</vt:lpstr>
      <vt:lpstr>Deinstitucionalizace soc. služeb za účelem sociálního začleňování (IROP)</vt:lpstr>
      <vt:lpstr>Deinstitucionalizace soc. služeb za účelem sociálního začleňování (IROP)</vt:lpstr>
      <vt:lpstr>Podpora procesu plánování sociálních služeb na obecní úrovni (OPZ)</vt:lpstr>
      <vt:lpstr>Podpora aktivit a programů v rámci soc. začleňování (OPZ)</vt:lpstr>
      <vt:lpstr>děkuji za pozornost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Zkušenosti z Pobeskydí</dc:title>
  <dc:creator>Basia</dc:creator>
  <cp:lastModifiedBy>Krystyna Nováková</cp:lastModifiedBy>
  <cp:revision>140</cp:revision>
  <dcterms:created xsi:type="dcterms:W3CDTF">2013-10-21T10:08:46Z</dcterms:created>
  <dcterms:modified xsi:type="dcterms:W3CDTF">2016-09-28T17:14:01Z</dcterms:modified>
</cp:coreProperties>
</file>